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5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3" r:id="rId13"/>
    <p:sldId id="27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tYbPBAelbwCply0Hn8M5mTf0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EB354B-1C5F-474C-A4D4-EF75ECB4BC9D}">
  <a:tblStyle styleId="{3CEB354B-1C5F-474C-A4D4-EF75ECB4BC9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/>
    <p:restoredTop sz="94694"/>
  </p:normalViewPr>
  <p:slideViewPr>
    <p:cSldViewPr snapToGrid="0" snapToObjects="1">
      <p:cViewPr>
        <p:scale>
          <a:sx n="139" d="100"/>
          <a:sy n="139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 descr="LogoOblon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4981" y="432950"/>
            <a:ext cx="3086100" cy="9340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9"/>
          <p:cNvGrpSpPr/>
          <p:nvPr/>
        </p:nvGrpSpPr>
        <p:grpSpPr>
          <a:xfrm>
            <a:off x="757603" y="6054499"/>
            <a:ext cx="5020415" cy="570936"/>
            <a:chOff x="527456" y="5975439"/>
            <a:chExt cx="6693886" cy="570936"/>
          </a:xfrm>
        </p:grpSpPr>
        <p:sp>
          <p:nvSpPr>
            <p:cNvPr id="14" name="Google Shape;14;p9"/>
            <p:cNvSpPr/>
            <p:nvPr/>
          </p:nvSpPr>
          <p:spPr>
            <a:xfrm>
              <a:off x="527456" y="6238598"/>
              <a:ext cx="62784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rgbClr val="007436"/>
                  </a:solidFill>
                  <a:latin typeface="Calibri"/>
                  <a:ea typeface="Calibri"/>
                  <a:cs typeface="Calibri"/>
                  <a:sym typeface="Calibri"/>
                </a:rPr>
                <a:t>International Center for Agricultural Research in the Dry Areas</a:t>
              </a:r>
              <a:endParaRPr/>
            </a:p>
          </p:txBody>
        </p:sp>
        <p:sp>
          <p:nvSpPr>
            <p:cNvPr id="15" name="Google Shape;15;p9"/>
            <p:cNvSpPr txBox="1"/>
            <p:nvPr/>
          </p:nvSpPr>
          <p:spPr>
            <a:xfrm>
              <a:off x="534791" y="5975439"/>
              <a:ext cx="66865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7436"/>
                  </a:solidFill>
                  <a:latin typeface="Calibri"/>
                  <a:ea typeface="Calibri"/>
                  <a:cs typeface="Calibri"/>
                  <a:sym typeface="Calibri"/>
                </a:rPr>
                <a:t>icarda.org</a:t>
              </a:r>
              <a:endParaRPr/>
            </a:p>
          </p:txBody>
        </p:sp>
      </p:grp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3797994" y="2885908"/>
            <a:ext cx="4732282" cy="71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43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407" y="5659525"/>
            <a:ext cx="762792" cy="8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/>
          <p:nvPr/>
        </p:nvSpPr>
        <p:spPr>
          <a:xfrm>
            <a:off x="5976730" y="6085486"/>
            <a:ext cx="20393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cgiar.org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CGIAR Research Center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38820" y="1825625"/>
            <a:ext cx="78867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739379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36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1"/>
          <p:cNvSpPr txBox="1"/>
          <p:nvPr/>
        </p:nvSpPr>
        <p:spPr>
          <a:xfrm>
            <a:off x="763103" y="6054506"/>
            <a:ext cx="5014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icarda.org</a:t>
            </a:r>
            <a:endParaRPr/>
          </a:p>
        </p:txBody>
      </p:sp>
      <p:sp>
        <p:nvSpPr>
          <p:cNvPr id="29" name="Google Shape;29;p11"/>
          <p:cNvSpPr txBox="1"/>
          <p:nvPr/>
        </p:nvSpPr>
        <p:spPr>
          <a:xfrm>
            <a:off x="8273667" y="6054499"/>
            <a:ext cx="4088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rgbClr val="007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749837" y="1825625"/>
            <a:ext cx="3867912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739379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36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2"/>
          <p:cNvSpPr txBox="1"/>
          <p:nvPr/>
        </p:nvSpPr>
        <p:spPr>
          <a:xfrm>
            <a:off x="763103" y="6054506"/>
            <a:ext cx="5014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icarda.org</a:t>
            </a:r>
            <a:endParaRPr/>
          </a:p>
        </p:txBody>
      </p:sp>
      <p:sp>
        <p:nvSpPr>
          <p:cNvPr id="34" name="Google Shape;34;p12"/>
          <p:cNvSpPr txBox="1"/>
          <p:nvPr/>
        </p:nvSpPr>
        <p:spPr>
          <a:xfrm>
            <a:off x="8273667" y="6054499"/>
            <a:ext cx="4088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rgbClr val="007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2"/>
          </p:nvPr>
        </p:nvSpPr>
        <p:spPr>
          <a:xfrm>
            <a:off x="4758167" y="1825625"/>
            <a:ext cx="3867912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/>
        </p:nvSpPr>
        <p:spPr>
          <a:xfrm>
            <a:off x="763103" y="6054506"/>
            <a:ext cx="5014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icarda.org</a:t>
            </a:r>
            <a:endParaRPr/>
          </a:p>
        </p:txBody>
      </p:sp>
      <p:sp>
        <p:nvSpPr>
          <p:cNvPr id="38" name="Google Shape;38;p13"/>
          <p:cNvSpPr txBox="1"/>
          <p:nvPr/>
        </p:nvSpPr>
        <p:spPr>
          <a:xfrm>
            <a:off x="8273667" y="6054499"/>
            <a:ext cx="4088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rgbClr val="007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739379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36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763103" y="6054506"/>
            <a:ext cx="5014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icarda.org</a:t>
            </a:r>
            <a:endParaRPr/>
          </a:p>
        </p:txBody>
      </p:sp>
      <p:sp>
        <p:nvSpPr>
          <p:cNvPr id="42" name="Google Shape;42;p14"/>
          <p:cNvSpPr txBox="1"/>
          <p:nvPr/>
        </p:nvSpPr>
        <p:spPr>
          <a:xfrm>
            <a:off x="8273667" y="6054499"/>
            <a:ext cx="4088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rgbClr val="00743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rgbClr val="0074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 descr="SideWing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701937"/>
            <a:ext cx="349334" cy="29147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897600" y="2401191"/>
            <a:ext cx="5568866" cy="113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436"/>
              </a:buClr>
              <a:buSzPts val="4400"/>
              <a:buNone/>
            </a:pPr>
            <a:r>
              <a:rPr lang="en-GB" b="1" dirty="0"/>
              <a:t>CLCA South-South Knowledge Exchange Webinars - Recap</a:t>
            </a:r>
          </a:p>
        </p:txBody>
      </p:sp>
      <p:pic>
        <p:nvPicPr>
          <p:cNvPr id="49" name="Google Shape;4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600" y="540150"/>
            <a:ext cx="3715300" cy="8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F3F26D4-091C-604C-AA36-2ADAAA620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7531" y="2156592"/>
            <a:ext cx="3016469" cy="3134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31A85-9A2F-BB6E-B59D-A3949FD8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40" y="1953322"/>
            <a:ext cx="7298919" cy="231387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1EF5F17-B69B-81DB-9AFB-7E8B1F7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Multi-criteria assessment and trade-offs</a:t>
            </a:r>
          </a:p>
        </p:txBody>
      </p:sp>
    </p:spTree>
    <p:extLst>
      <p:ext uri="{BB962C8B-B14F-4D97-AF65-F5344CB8AC3E}">
        <p14:creationId xmlns:p14="http://schemas.microsoft.com/office/powerpoint/2010/main" val="213588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Farm-level modelling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40842-42E2-F5EA-0238-2E35A047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79" y="2230261"/>
            <a:ext cx="7327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Documentation and outreach innovations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F0BFB-FCFF-E052-4573-3F18E08D168B}"/>
              </a:ext>
            </a:extLst>
          </p:cNvPr>
          <p:cNvSpPr txBox="1">
            <a:spLocks/>
          </p:cNvSpPr>
          <p:nvPr/>
        </p:nvSpPr>
        <p:spPr>
          <a:xfrm>
            <a:off x="739378" y="1690692"/>
            <a:ext cx="3493955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sz="1800" b="1" dirty="0"/>
              <a:t>Latin America</a:t>
            </a:r>
          </a:p>
          <a:p>
            <a:r>
              <a:rPr lang="en-US" sz="1800" dirty="0"/>
              <a:t>Assess user access to communications, including whether younger farmers are a digital entry point</a:t>
            </a:r>
          </a:p>
          <a:p>
            <a:r>
              <a:rPr lang="en-US" sz="1800" dirty="0"/>
              <a:t>Traditional formats should still be considered (direct contact, SMS)</a:t>
            </a:r>
          </a:p>
          <a:p>
            <a:r>
              <a:rPr lang="en-US" sz="1800" dirty="0"/>
              <a:t>Mixed media formats are important</a:t>
            </a:r>
          </a:p>
          <a:p>
            <a:r>
              <a:rPr lang="en-US" sz="1800" dirty="0"/>
              <a:t>Knowledge hubs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5AE599B-ABB3-19EA-B6AB-F9D9899E96C0}"/>
              </a:ext>
            </a:extLst>
          </p:cNvPr>
          <p:cNvSpPr txBox="1">
            <a:spLocks/>
          </p:cNvSpPr>
          <p:nvPr/>
        </p:nvSpPr>
        <p:spPr>
          <a:xfrm>
            <a:off x="4682728" y="1690692"/>
            <a:ext cx="3493955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sz="1800" b="1" dirty="0"/>
              <a:t>North Africa</a:t>
            </a:r>
          </a:p>
          <a:p>
            <a:r>
              <a:rPr lang="en-US" sz="1800" dirty="0"/>
              <a:t>Include farmer feedback (e.g. adapting machinery to process legume seeds)</a:t>
            </a:r>
          </a:p>
          <a:p>
            <a:r>
              <a:rPr lang="en-US" sz="1800" dirty="0"/>
              <a:t>Demonstration days, trainings and monitoring visits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F2FFDB-FC81-134C-9EE3-EE104ADD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9" y="3769707"/>
            <a:ext cx="4233331" cy="28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Documentation - recommendations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3FDD808-7045-4B86-6609-1AFF8E44AF0B}"/>
              </a:ext>
            </a:extLst>
          </p:cNvPr>
          <p:cNvSpPr txBox="1">
            <a:spLocks/>
          </p:cNvSpPr>
          <p:nvPr/>
        </p:nvSpPr>
        <p:spPr>
          <a:xfrm>
            <a:off x="739378" y="1690692"/>
            <a:ext cx="74112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Consolidate information on CLCA project website</a:t>
            </a:r>
          </a:p>
          <a:p>
            <a:r>
              <a:rPr lang="en-US" sz="2000" dirty="0"/>
              <a:t>Remember to share any further material created</a:t>
            </a:r>
          </a:p>
          <a:p>
            <a:r>
              <a:rPr lang="en-US" sz="2000" dirty="0"/>
              <a:t>Ensure permanency of online resources</a:t>
            </a:r>
          </a:p>
          <a:p>
            <a:r>
              <a:rPr lang="en-US" sz="2000" dirty="0"/>
              <a:t>Consider linking with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19875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Agenda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1AE8353-8A14-EE25-A5F8-B73F2742C800}"/>
              </a:ext>
            </a:extLst>
          </p:cNvPr>
          <p:cNvSpPr txBox="1">
            <a:spLocks/>
          </p:cNvSpPr>
          <p:nvPr/>
        </p:nvSpPr>
        <p:spPr>
          <a:xfrm>
            <a:off x="739379" y="1562676"/>
            <a:ext cx="750851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Introduction: 5 minutes</a:t>
            </a:r>
          </a:p>
          <a:p>
            <a:r>
              <a:rPr lang="en-US" sz="2000" dirty="0"/>
              <a:t>Recap: South-south learnings from the webinar series (Sam </a:t>
            </a:r>
            <a:r>
              <a:rPr lang="en-US" sz="2000" dirty="0" err="1"/>
              <a:t>Storr</a:t>
            </a:r>
            <a:r>
              <a:rPr lang="en-US" sz="2000" dirty="0"/>
              <a:t>) 15 mins</a:t>
            </a:r>
          </a:p>
          <a:p>
            <a:r>
              <a:rPr lang="en-US" sz="2000" dirty="0"/>
              <a:t>Participant assessment (</a:t>
            </a:r>
            <a:r>
              <a:rPr lang="en-US" sz="2000" dirty="0" err="1"/>
              <a:t>Menti</a:t>
            </a:r>
            <a:r>
              <a:rPr lang="en-US" sz="2000" dirty="0"/>
              <a:t> poll) 5 mins</a:t>
            </a:r>
          </a:p>
          <a:p>
            <a:r>
              <a:rPr lang="en-US" sz="2000" dirty="0"/>
              <a:t>Low hanging fruits for future collaboration (Mourad Rekik – ICARDA, Santiago López-</a:t>
            </a:r>
            <a:r>
              <a:rPr lang="en-US" sz="2000" dirty="0" err="1"/>
              <a:t>Ridaura</a:t>
            </a:r>
            <a:r>
              <a:rPr lang="en-US" sz="2000" dirty="0"/>
              <a:t> – CIMMYT) 10 mins each + 10 discussion</a:t>
            </a:r>
          </a:p>
          <a:p>
            <a:r>
              <a:rPr lang="en-US" sz="2000" dirty="0"/>
              <a:t>Website demo (Sam </a:t>
            </a:r>
            <a:r>
              <a:rPr lang="en-US" sz="2000" dirty="0" err="1"/>
              <a:t>Storr</a:t>
            </a:r>
            <a:r>
              <a:rPr lang="en-US" sz="2000" dirty="0"/>
              <a:t>) 5 mins + 10 discussion</a:t>
            </a:r>
          </a:p>
          <a:p>
            <a:r>
              <a:rPr lang="en-US" sz="2000" dirty="0"/>
              <a:t>Close (Mourad Rekik) – 10 mins + 10 discussion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74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Scaling – Mostly shared challenges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242A0D-BC57-FB08-97C0-6077CDF0FFEA}"/>
              </a:ext>
            </a:extLst>
          </p:cNvPr>
          <p:cNvSpPr txBox="1">
            <a:spLocks/>
          </p:cNvSpPr>
          <p:nvPr/>
        </p:nvSpPr>
        <p:spPr>
          <a:xfrm>
            <a:off x="739378" y="1690692"/>
            <a:ext cx="357297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b="1" dirty="0"/>
              <a:t>Bolivia / Mexico</a:t>
            </a:r>
          </a:p>
          <a:p>
            <a:r>
              <a:rPr lang="en-US" dirty="0"/>
              <a:t>Coordination between the different stakeholders involved</a:t>
            </a:r>
          </a:p>
          <a:p>
            <a:r>
              <a:rPr lang="en-US" dirty="0"/>
              <a:t>Alignment with large national programs</a:t>
            </a:r>
          </a:p>
          <a:p>
            <a:r>
              <a:rPr lang="en-US" dirty="0"/>
              <a:t>Links between producers, academics and organizations</a:t>
            </a:r>
          </a:p>
          <a:p>
            <a:r>
              <a:rPr lang="en-US" dirty="0"/>
              <a:t>Private sector involvement – need for incentives and sustainability</a:t>
            </a:r>
          </a:p>
          <a:p>
            <a:r>
              <a:rPr lang="en-US" dirty="0"/>
              <a:t>Lack of public policy on biodiversity</a:t>
            </a:r>
          </a:p>
          <a:p>
            <a:r>
              <a:rPr lang="en-US" dirty="0"/>
              <a:t>Rural financing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1AE8353-8A14-EE25-A5F8-B73F2742C800}"/>
              </a:ext>
            </a:extLst>
          </p:cNvPr>
          <p:cNvSpPr txBox="1">
            <a:spLocks/>
          </p:cNvSpPr>
          <p:nvPr/>
        </p:nvSpPr>
        <p:spPr>
          <a:xfrm>
            <a:off x="5006623" y="1690692"/>
            <a:ext cx="3296398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b="1" dirty="0"/>
              <a:t>Tunisia / Algeria</a:t>
            </a:r>
          </a:p>
          <a:p>
            <a:r>
              <a:rPr lang="en-US" b="1" dirty="0"/>
              <a:t>Low organization of farmers</a:t>
            </a:r>
          </a:p>
          <a:p>
            <a:r>
              <a:rPr lang="en-US" dirty="0"/>
              <a:t>Low market access (especially with COVID)</a:t>
            </a:r>
          </a:p>
          <a:p>
            <a:r>
              <a:rPr lang="en-US" dirty="0"/>
              <a:t>Private sector involvement</a:t>
            </a:r>
          </a:p>
          <a:p>
            <a:r>
              <a:rPr lang="en-US" dirty="0"/>
              <a:t>Lack of coordination between disciplines</a:t>
            </a:r>
          </a:p>
          <a:p>
            <a:r>
              <a:rPr lang="en-US" b="1" dirty="0"/>
              <a:t>Weak extension system in Tunisia</a:t>
            </a:r>
          </a:p>
          <a:p>
            <a:r>
              <a:rPr lang="en-US" dirty="0"/>
              <a:t>Lack of key partnerships in pilot projects</a:t>
            </a:r>
          </a:p>
          <a:p>
            <a:r>
              <a:rPr lang="en-US" dirty="0"/>
              <a:t>Rural financing</a:t>
            </a:r>
          </a:p>
        </p:txBody>
      </p:sp>
    </p:spTree>
    <p:extLst>
      <p:ext uri="{BB962C8B-B14F-4D97-AF65-F5344CB8AC3E}">
        <p14:creationId xmlns:p14="http://schemas.microsoft.com/office/powerpoint/2010/main" val="294800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Scaling – Solutions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242A0D-BC57-FB08-97C0-6077CDF0FFEA}"/>
              </a:ext>
            </a:extLst>
          </p:cNvPr>
          <p:cNvSpPr txBox="1">
            <a:spLocks/>
          </p:cNvSpPr>
          <p:nvPr/>
        </p:nvSpPr>
        <p:spPr>
          <a:xfrm>
            <a:off x="739378" y="1690692"/>
            <a:ext cx="357297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sz="1800" b="1" dirty="0"/>
              <a:t>Bolivia / Mexico</a:t>
            </a:r>
          </a:p>
          <a:p>
            <a:r>
              <a:rPr lang="en-US" sz="1800" dirty="0"/>
              <a:t>Business case development</a:t>
            </a:r>
          </a:p>
          <a:p>
            <a:r>
              <a:rPr lang="en-US" sz="1800" dirty="0"/>
              <a:t>Interdisciplinary teams</a:t>
            </a:r>
          </a:p>
          <a:p>
            <a:r>
              <a:rPr lang="en-US" sz="1800" dirty="0"/>
              <a:t>Prioritization using Scaling Scan</a:t>
            </a:r>
          </a:p>
          <a:p>
            <a:r>
              <a:rPr lang="en-US" sz="1800" dirty="0"/>
              <a:t>Promoting dialogue between stakeholders</a:t>
            </a:r>
          </a:p>
          <a:p>
            <a:r>
              <a:rPr lang="en-US" sz="1800" dirty="0"/>
              <a:t>Find common objectives with public stakeholders</a:t>
            </a:r>
          </a:p>
          <a:p>
            <a:r>
              <a:rPr lang="en-US" sz="1800" b="1" dirty="0"/>
              <a:t>Knowledge hubs</a:t>
            </a:r>
          </a:p>
          <a:p>
            <a:r>
              <a:rPr lang="en-US" sz="1800" dirty="0"/>
              <a:t>Mixed media tools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1AE8353-8A14-EE25-A5F8-B73F2742C800}"/>
              </a:ext>
            </a:extLst>
          </p:cNvPr>
          <p:cNvSpPr txBox="1">
            <a:spLocks/>
          </p:cNvSpPr>
          <p:nvPr/>
        </p:nvSpPr>
        <p:spPr>
          <a:xfrm>
            <a:off x="5006623" y="1690692"/>
            <a:ext cx="3296398" cy="245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sz="1800" b="1" dirty="0"/>
              <a:t>Tunisia / Algeria</a:t>
            </a:r>
          </a:p>
          <a:p>
            <a:r>
              <a:rPr lang="en-US" sz="1800" dirty="0"/>
              <a:t>Being inclusive to partnerships</a:t>
            </a:r>
          </a:p>
          <a:p>
            <a:r>
              <a:rPr lang="en-US" sz="1800" b="1" dirty="0"/>
              <a:t>Organize local communities with groups and cooperatives</a:t>
            </a:r>
          </a:p>
          <a:p>
            <a:r>
              <a:rPr lang="en-US" sz="1800" b="1" dirty="0"/>
              <a:t>Empower local administrative leaders</a:t>
            </a:r>
          </a:p>
          <a:p>
            <a:r>
              <a:rPr lang="en-US" sz="1800" dirty="0"/>
              <a:t>Plan public-private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41395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Gender – Findings from Tunisia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242A0D-BC57-FB08-97C0-6077CDF0FFEA}"/>
              </a:ext>
            </a:extLst>
          </p:cNvPr>
          <p:cNvSpPr txBox="1">
            <a:spLocks/>
          </p:cNvSpPr>
          <p:nvPr/>
        </p:nvSpPr>
        <p:spPr>
          <a:xfrm>
            <a:off x="739378" y="1690692"/>
            <a:ext cx="3922933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Font typeface="Arial"/>
              <a:buNone/>
            </a:pPr>
            <a:r>
              <a:rPr lang="en-US" sz="1800" b="1" dirty="0"/>
              <a:t>Recommendations</a:t>
            </a:r>
          </a:p>
          <a:p>
            <a:r>
              <a:rPr lang="en-US" sz="1800" dirty="0"/>
              <a:t>Strengthen phone access for women, targeting information to both husbands and wives</a:t>
            </a:r>
          </a:p>
          <a:p>
            <a:r>
              <a:rPr lang="en-US" sz="1800" dirty="0"/>
              <a:t>Introduce innovations in tandem (e.g. handheld seeders)</a:t>
            </a:r>
          </a:p>
          <a:p>
            <a:r>
              <a:rPr lang="en-US" sz="1800" dirty="0"/>
              <a:t>Develop role models</a:t>
            </a:r>
          </a:p>
          <a:p>
            <a:r>
              <a:rPr lang="en-US" sz="1800" dirty="0"/>
              <a:t>Provide support to reduce women’s labor burden</a:t>
            </a:r>
          </a:p>
          <a:p>
            <a:r>
              <a:rPr lang="en-US" sz="1800" dirty="0"/>
              <a:t>Take into account different recommendations between women and 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67F26-660A-E6FE-DAF9-1AE5804D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98" y="1848737"/>
            <a:ext cx="3265281" cy="3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Gender – Audience observations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3404B6-F573-D966-E454-AE0001EC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85" y="1501423"/>
            <a:ext cx="4953688" cy="51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Technical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6F1BF-CC25-E731-3A33-D54C1868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" y="1689441"/>
            <a:ext cx="8935955" cy="33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13" y="374285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Technical options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EEA5B-8B58-1045-DD99-F3C7A3FC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9" y="1103429"/>
            <a:ext cx="8404621" cy="55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2C559-8927-4645-8A90-A40F48BD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79" y="662152"/>
            <a:ext cx="7886700" cy="1028540"/>
          </a:xfrm>
        </p:spPr>
        <p:txBody>
          <a:bodyPr/>
          <a:lstStyle/>
          <a:p>
            <a:pPr algn="l"/>
            <a:r>
              <a:rPr lang="en-US" sz="3200" dirty="0"/>
              <a:t>Multi-criteria assessment and trade-offs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57EAB-6EF8-7D37-78B8-3AF6A5CE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87" y="1321144"/>
            <a:ext cx="5086102" cy="52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368</Words>
  <Application>Microsoft Macintosh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1_Custom Design</vt:lpstr>
      <vt:lpstr>PowerPoint Presentation</vt:lpstr>
      <vt:lpstr>Agenda</vt:lpstr>
      <vt:lpstr>Scaling – Mostly shared challenges</vt:lpstr>
      <vt:lpstr>Scaling – Solutions</vt:lpstr>
      <vt:lpstr>Gender – Findings from Tunisia</vt:lpstr>
      <vt:lpstr>Gender – Audience observations</vt:lpstr>
      <vt:lpstr>Technical options</vt:lpstr>
      <vt:lpstr>Technical options</vt:lpstr>
      <vt:lpstr>Multi-criteria assessment and trade-offs</vt:lpstr>
      <vt:lpstr>Multi-criteria assessment and trade-offs</vt:lpstr>
      <vt:lpstr>Farm-level modelling</vt:lpstr>
      <vt:lpstr>Documentation and outreach innovations</vt:lpstr>
      <vt:lpstr>Documentation -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Clarke</dc:creator>
  <cp:lastModifiedBy>Sam Storr</cp:lastModifiedBy>
  <cp:revision>5</cp:revision>
  <dcterms:created xsi:type="dcterms:W3CDTF">2020-12-04T14:58:33Z</dcterms:created>
  <dcterms:modified xsi:type="dcterms:W3CDTF">2022-05-20T16:38:12Z</dcterms:modified>
</cp:coreProperties>
</file>